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7" r:id="rId2"/>
    <p:sldId id="380" r:id="rId3"/>
    <p:sldId id="394" r:id="rId4"/>
    <p:sldId id="381" r:id="rId5"/>
    <p:sldId id="382" r:id="rId6"/>
    <p:sldId id="259" r:id="rId7"/>
    <p:sldId id="377" r:id="rId8"/>
    <p:sldId id="385" r:id="rId9"/>
    <p:sldId id="384" r:id="rId10"/>
    <p:sldId id="396" r:id="rId11"/>
    <p:sldId id="348" r:id="rId12"/>
    <p:sldId id="392" r:id="rId13"/>
    <p:sldId id="387" r:id="rId14"/>
    <p:sldId id="388" r:id="rId15"/>
    <p:sldId id="334" r:id="rId16"/>
    <p:sldId id="386" r:id="rId17"/>
    <p:sldId id="390" r:id="rId18"/>
    <p:sldId id="261" r:id="rId19"/>
    <p:sldId id="349" r:id="rId20"/>
    <p:sldId id="342" r:id="rId21"/>
    <p:sldId id="318" r:id="rId22"/>
    <p:sldId id="3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0066"/>
    <a:srgbClr val="FFFF00"/>
    <a:srgbClr val="571DA5"/>
    <a:srgbClr val="CC99FF"/>
    <a:srgbClr val="913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17" autoAdjust="0"/>
  </p:normalViewPr>
  <p:slideViewPr>
    <p:cSldViewPr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94531-D9EE-4CBE-BE7A-D4EFAEF184A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F83ED-3470-446B-B3FD-7303312EA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0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আপনি অন্য ভাবে শুভেচ্ছা দিতে পারেন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24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অনুধাবন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বিভিন্ন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ব্যবস্থা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 । </a:t>
            </a:r>
            <a:r>
              <a:rPr lang="en-US" baseline="0" dirty="0" err="1" smtClean="0"/>
              <a:t>যেমনঃ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কোনটির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আয়তন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বড়</a:t>
            </a:r>
            <a:r>
              <a:rPr lang="bn-IN" baseline="0" dirty="0" smtClean="0"/>
              <a:t> ?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কোনটির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ছোট</a:t>
            </a:r>
            <a:r>
              <a:rPr lang="bn-IN" baseline="0" dirty="0" smtClean="0"/>
              <a:t> ?</a:t>
            </a:r>
            <a:r>
              <a:rPr lang="en-US" baseline="0" dirty="0" smtClean="0"/>
              <a:t> </a:t>
            </a:r>
            <a:r>
              <a:rPr lang="bn-IN" baseline="0" dirty="0" smtClean="0"/>
              <a:t>কোনটি উপরে উঠছে ?</a:t>
            </a:r>
          </a:p>
          <a:p>
            <a:r>
              <a:rPr lang="bn-IN" baseline="0" dirty="0" smtClean="0"/>
              <a:t>শিক্ষক বোর্ডে কাজটি লিখে দিবেন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বোর্ডে সমীকরন টি প্রতিপাদন করে দেখাবেন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34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প্যাসকেলের উদাহরন হিসাবে স্লাইড টি ব্যবহার করা হয়েছে</a:t>
            </a:r>
            <a:r>
              <a:rPr lang="bn-BD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9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চাইলে পরিক্ষন টি করে দেখানে পারেন ।</a:t>
            </a:r>
            <a:r>
              <a:rPr lang="en-US" dirty="0" err="1" smtClean="0"/>
              <a:t>পরীক্ষ</a:t>
            </a:r>
            <a:r>
              <a:rPr lang="bn-BD" dirty="0" smtClean="0"/>
              <a:t>ণ</a:t>
            </a:r>
            <a:r>
              <a:rPr lang="en-US" dirty="0" err="1" smtClean="0"/>
              <a:t>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আগে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প্রয়োজনীয়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উপকরণ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সাজিয়ে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নেওয়া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5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অতিরিক্ত কাজ হিসাবে স্লাইডটি</a:t>
            </a:r>
            <a:r>
              <a:rPr lang="bn-BD" baseline="0" dirty="0" smtClean="0"/>
              <a:t> দেখাতে পারেন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96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bn-BD" dirty="0" smtClean="0"/>
              <a:t>অতিরিক্ত কাজ হিসাবে স্লাইডটি</a:t>
            </a:r>
            <a:r>
              <a:rPr lang="bn-BD" baseline="0" dirty="0" smtClean="0"/>
              <a:t> দেখাতে পারেন ।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যন্ত্রটিতে প্যাসকেলের সূত্র কীভাবে প্রয়োগ করা হয়েছে?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সামগ্রিকভাবে পাঠটি</a:t>
            </a:r>
            <a:r>
              <a:rPr lang="bn-BD" baseline="0" dirty="0" smtClean="0"/>
              <a:t> মূল্যায়ন করার উদ্দেশ্যে স্লাইডে উল্লেখিত প্রশ্ন ও  বহুনির্বাচনী প্রশ্নের ব্যবস্থা করা যেতে পারে</a:t>
            </a:r>
            <a:r>
              <a:rPr lang="en-US" baseline="0" dirty="0" smtClean="0"/>
              <a:t>।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18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১০ টি বাক্যে শিক্ষার্থীরা</a:t>
            </a:r>
            <a:r>
              <a:rPr lang="bn-BD" baseline="0" dirty="0" smtClean="0"/>
              <a:t> লিখে আনবে । </a:t>
            </a:r>
            <a:r>
              <a:rPr lang="bn-IN" baseline="0" smtClean="0"/>
              <a:t> সম্মানিত শিক্ষক চাইলে </a:t>
            </a:r>
            <a:r>
              <a:rPr lang="bn-BD" baseline="0" smtClean="0"/>
              <a:t>কম </a:t>
            </a:r>
            <a:r>
              <a:rPr lang="bn-BD" baseline="0" dirty="0" smtClean="0"/>
              <a:t>–বেশি করতে পারেন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0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/>
              <a:t>স্লাইড টি দেখাতে</a:t>
            </a:r>
            <a:r>
              <a:rPr lang="bn-IN" sz="1200" baseline="0" dirty="0" smtClean="0"/>
              <a:t> পারেন / হাইড করে রাখতে পারেন </a:t>
            </a:r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1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কে</a:t>
            </a:r>
            <a:r>
              <a:rPr lang="bn-IN" baseline="0" dirty="0" smtClean="0"/>
              <a:t> কাকে তুলছে ?  ১ম ছবিতে , ২য় ছবিতে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পাঠ</a:t>
            </a:r>
            <a:r>
              <a:rPr lang="bn-IN" baseline="0" dirty="0" smtClean="0"/>
              <a:t> শিরোনাম বোর্ডে লিখে দিতে পারেন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3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/>
              <a:t>স্লাইড টি দেখাতে</a:t>
            </a:r>
            <a:r>
              <a:rPr lang="bn-IN" sz="1200" baseline="0" dirty="0" smtClean="0"/>
              <a:t> পারেন / হাইড করে রাখতে পারেন </a:t>
            </a:r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6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আগে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অনুধাবন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বিভিন্ন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প্রাসঙ্গিক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 </a:t>
            </a:r>
            <a:r>
              <a:rPr lang="bn-IN" baseline="0" dirty="0" smtClean="0"/>
              <a:t>। যেমনঃ এখানে কী ঘটনা ঘটছে ?- সবদিকে চাপ প্রয়োগ করছে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8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প্রশ্ন</a:t>
            </a:r>
            <a:r>
              <a:rPr lang="bn-IN" baseline="0" dirty="0" smtClean="0"/>
              <a:t> করতে পারেন ,যেমনঃ চাপ কোন দিকে প্রবাহিত হচ্ছে ? –সবদিকে ।</a:t>
            </a:r>
            <a:r>
              <a:rPr lang="bn-BD" dirty="0" smtClean="0"/>
              <a:t>প্যাসকেলের</a:t>
            </a:r>
            <a:r>
              <a:rPr lang="bn-BD" baseline="0" dirty="0" smtClean="0"/>
              <a:t> ব্যবহারিক ব্যাখ্যার জন্য স্লাইডটি দেখিয়ে বিভিন্ন প্রশ্ন করতে পারেন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স্বল্প মূল্যের শিক্ষা</a:t>
            </a:r>
            <a:r>
              <a:rPr lang="bn-BD" baseline="0" dirty="0" smtClean="0"/>
              <a:t> উপকরণ দিয়ে </a:t>
            </a:r>
            <a:r>
              <a:rPr lang="bn-BD" dirty="0" smtClean="0"/>
              <a:t>শিক্ষার্থীদের</a:t>
            </a:r>
            <a:r>
              <a:rPr lang="bn-BD" baseline="0" dirty="0" smtClean="0"/>
              <a:t> নিয়ে কাজটি করে দেখাতে পারেন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59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 এই স্লাইডটিতে দে</a:t>
            </a:r>
            <a:r>
              <a:rPr lang="en-US" baseline="0" dirty="0" err="1" smtClean="0"/>
              <a:t>ওয়া</a:t>
            </a:r>
            <a:r>
              <a:rPr lang="en-US" baseline="0" dirty="0" smtClean="0"/>
              <a:t> </a:t>
            </a:r>
            <a:r>
              <a:rPr lang="bn-BD" baseline="0" dirty="0" smtClean="0"/>
              <a:t>একক কাজের ব্যবস্থা করা হয়েছে।</a:t>
            </a:r>
            <a:r>
              <a:rPr lang="bn-IN" baseline="0" dirty="0" smtClean="0"/>
              <a:t> </a:t>
            </a:r>
            <a:r>
              <a:rPr lang="bn-BD" sz="1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 বৃদ্ধিকরণ নীতিটি </a:t>
            </a:r>
            <a:r>
              <a:rPr lang="bn-IN" sz="1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IN" baseline="0" dirty="0" smtClean="0"/>
              <a:t>আবদ্ধ তরল পদার্থের ক্ষুদ্রতম অংশের উপর পিস্টন দ্বারা কোনো বল প্রয়োগ করলে এর বৃহত্তম পিস্টনে সেই বলের  বহুগুন বেশি বল প্রযুক্ত হবে । সময় উল্লেখ করে দিতে পারেন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F83ED-3470-446B-B3FD-7303312EAC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8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39B3-BAED-4871-9435-FC5FF90F98DD}" type="datetime1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DD39-7FDB-44FF-B785-BD01CB6477E3}" type="datetime1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00B3-B87C-46DC-A846-296059680C7A}" type="datetime1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D2BB-22E1-4921-A7B4-A3C5D418C12C}" type="datetime1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E76D-A872-48AA-9FC3-1572AA747B38}" type="datetime1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BD623-B419-43DD-B6BF-4F69AE99CE85}" type="datetime1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B1A7-996E-4230-9D00-63059060D461}" type="datetime1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278-FD3C-44F5-9363-E3E224C58244}" type="datetime1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6131-211B-47E9-A1D4-EB26E03DBCED}" type="datetime1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D1AFB-F4A3-4C05-AF90-2213705F2831}" type="datetime1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7EAA-C594-40D3-8B3D-1760266A476C}" type="datetime1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57A4D-6C28-4F8B-8CAF-FD917FD24609}" type="datetime1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0"/>
            <a:ext cx="9001125" cy="6781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Frame 4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66800" y="509647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840C-D79B-4391-AFFB-7884446193F1}" type="datetime1">
              <a:rPr lang="en-US" smtClean="0"/>
              <a:t>11/30/2016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6131-211B-47E9-A1D4-EB26E03DBCED}" type="datetime1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Frame 5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90800" y="1725027"/>
            <a:ext cx="4191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প্যাসকেলের সূত্রের প্রমান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Frame 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Frame 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Cloud 11"/>
          <p:cNvSpPr/>
          <p:nvPr/>
        </p:nvSpPr>
        <p:spPr>
          <a:xfrm>
            <a:off x="3048000" y="1295400"/>
            <a:ext cx="3048000" cy="838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3352800"/>
            <a:ext cx="4800600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▪</a:t>
            </a:r>
            <a:r>
              <a:rPr lang="bn-BD" sz="32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 বৃদ্ধিকরণ নীতি টি কী?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04B9-03C6-437A-8FC3-1AE042A5A1FA}" type="datetime1">
              <a:rPr lang="en-US" smtClean="0"/>
              <a:t>11/30/2016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0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c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09600"/>
            <a:ext cx="5026761" cy="4724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Up Arrow 4"/>
          <p:cNvSpPr/>
          <p:nvPr/>
        </p:nvSpPr>
        <p:spPr>
          <a:xfrm>
            <a:off x="3453916" y="1348264"/>
            <a:ext cx="250090" cy="847844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131094" y="1981200"/>
            <a:ext cx="228600" cy="7620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5800" y="199138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91380"/>
                <a:ext cx="4572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0000" y="914400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14400"/>
                <a:ext cx="60960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3733800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733800"/>
                <a:ext cx="304800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4000" r="-48000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4048780"/>
                <a:ext cx="533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048780"/>
                <a:ext cx="533400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19825" y="1139459"/>
                <a:ext cx="2386012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১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ম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সিলিন্ডার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1139459"/>
                <a:ext cx="2386012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48398" y="4492444"/>
                <a:ext cx="238601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ছোট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পিষ্টনের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বল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398" y="4492444"/>
                <a:ext cx="2386013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93631" y="3417156"/>
                <a:ext cx="2440779" cy="65409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২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য়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সিলিন্ডারের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ক্ষেত্রফল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631" y="3417156"/>
                <a:ext cx="2440779" cy="654090"/>
              </a:xfrm>
              <a:prstGeom prst="rect">
                <a:avLst/>
              </a:prstGeom>
              <a:blipFill rotWithShape="0">
                <a:blip r:embed="rId10"/>
                <a:stretch>
                  <a:fillRect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24586" y="2341868"/>
                <a:ext cx="2409825" cy="65409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১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ম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সিলিন্ডারের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ক্ষেত্রফল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586" y="2341868"/>
                <a:ext cx="2409825" cy="654090"/>
              </a:xfrm>
              <a:prstGeom prst="rect">
                <a:avLst/>
              </a:prstGeom>
              <a:blipFill rotWithShape="0">
                <a:blip r:embed="rId11"/>
                <a:stretch>
                  <a:fillRect r="-1772"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248400" y="1725392"/>
                <a:ext cx="2386012" cy="38343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২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য়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সিলিন্ডার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25392"/>
                <a:ext cx="2386012" cy="383438"/>
              </a:xfrm>
              <a:prstGeom prst="rect">
                <a:avLst/>
              </a:prstGeom>
              <a:blipFill rotWithShape="0">
                <a:blip r:embed="rId12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248398" y="5149334"/>
                <a:ext cx="2386012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বড়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পিষ্টনে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বল</m:t>
                      </m:r>
                      <m:r>
                        <a:rPr lang="bn-BD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398" y="5149334"/>
                <a:ext cx="2386012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3276600" y="5715000"/>
            <a:ext cx="28194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প্যাসকেলের</a:t>
            </a:r>
            <a:r>
              <a:rPr lang="en-US" sz="36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সূত্র</a:t>
            </a:r>
            <a:endParaRPr lang="bn-BD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6" name="Frame 25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lf Frame 26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Half Frame 27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Half Frame 28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29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0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1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3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31094" y="3200400"/>
                <a:ext cx="469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094" y="3200400"/>
                <a:ext cx="469106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199555" y="440174"/>
            <a:ext cx="96324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এখানে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493294" y="3962400"/>
                <a:ext cx="469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94" y="3962400"/>
                <a:ext cx="469106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9E60-0527-47F8-8AB1-5F5DB56E3B9E}" type="datetime1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00295 0.07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9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26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00469 -0.061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pasc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1693544"/>
            <a:ext cx="5067301" cy="47625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TextBox 3"/>
          <p:cNvSpPr txBox="1"/>
          <p:nvPr/>
        </p:nvSpPr>
        <p:spPr>
          <a:xfrm>
            <a:off x="1543050" y="5030519"/>
            <a:ext cx="476832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2323518" y="4170045"/>
            <a:ext cx="476832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5"/>
          <p:cNvSpPr txBox="1"/>
          <p:nvPr/>
        </p:nvSpPr>
        <p:spPr>
          <a:xfrm>
            <a:off x="1528956" y="3941445"/>
            <a:ext cx="423603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4379248" y="4173099"/>
            <a:ext cx="423603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11"/>
              <p:cNvSpPr txBox="1"/>
              <p:nvPr/>
            </p:nvSpPr>
            <p:spPr>
              <a:xfrm>
                <a:off x="5353050" y="2971800"/>
                <a:ext cx="3505199" cy="122168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/>
                                </a:rPr>
                                <m:t>𝐅</m:t>
                              </m:r>
                            </m:e>
                            <m:sub>
                              <m:r>
                                <a:rPr lang="en-US" sz="3600" b="1" i="0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/>
                                </a:rPr>
                                <m:t>𝐅</m:t>
                              </m:r>
                            </m:e>
                            <m:sub>
                              <m:r>
                                <a:rPr lang="en-US" sz="3600" b="1" i="0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3600" b="1" i="0" smtClean="0">
                          <a:latin typeface="Cambria Math"/>
                        </a:rPr>
                        <m:t> =  </m:t>
                      </m:r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en-US" sz="3600" b="1" i="0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en-US" sz="3600" b="1" i="0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4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050" y="2971800"/>
                <a:ext cx="3505199" cy="122168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 Same Side Corner Rectangle 41"/>
          <p:cNvSpPr/>
          <p:nvPr/>
        </p:nvSpPr>
        <p:spPr>
          <a:xfrm>
            <a:off x="5353050" y="4350614"/>
            <a:ext cx="3505199" cy="2105431"/>
          </a:xfrm>
          <a:prstGeom prst="round2SameRect">
            <a:avLst>
              <a:gd name="adj1" fmla="val 0"/>
              <a:gd name="adj2" fmla="val 0"/>
            </a:avLst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বড় পিস্টনের প্রস্থচ্ছেদের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ক্ষেত্রফল যত বেশি হবে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বলও তত বেশি অনুভূত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হবে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Frame 11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lf Frame 15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lf Frame 16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Half Frame 17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Half Frame 18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Half Frame 19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799" y="710625"/>
            <a:ext cx="8553449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ছোট পিস্টনে প্রয়োগকৃত বলের বেশী বল বড় পিস্টনে প্রযুক্ত হয়েছে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1991380"/>
            <a:ext cx="25908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বল বৃদ্ধিকরন নীতি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18DF-B118-4A4B-A320-AC9616071D9A}" type="datetime1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43406"/>
            <a:ext cx="3200400" cy="4483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60817"/>
            <a:ext cx="25146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sz="3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3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358825"/>
            <a:ext cx="8382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ব্যবস্থাটি কোন নীতিকে সমর্থন করে? যুক্তিসহ বিশ্লেষণ কর -২ টি।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1400" y="1219200"/>
            <a:ext cx="1447800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 ৬ মিনিট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Frame 7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lf Frame 15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CA51-1C9E-4317-A747-EBA594853AFB}" type="datetime1">
              <a:rPr lang="en-US" smtClean="0"/>
              <a:t>11/30/2016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819090"/>
            <a:ext cx="67818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সহায়ক</a:t>
            </a:r>
            <a:r>
              <a:rPr lang="en-US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সামগ্রী</a:t>
            </a:r>
            <a:r>
              <a:rPr lang="bn-BD" sz="2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en-US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সিরিজ, নল, পানি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626399"/>
            <a:ext cx="5562600" cy="369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t"/>
            <a:r>
              <a:rPr lang="en-US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▫ </a:t>
            </a:r>
            <a:r>
              <a:rPr lang="bn-BD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বড় নলে অনুভূত বল লক্ষ্য কর </a:t>
            </a:r>
            <a:endParaRPr lang="en-US" sz="1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905333"/>
              </p:ext>
            </p:extLst>
          </p:nvPr>
        </p:nvGraphicFramePr>
        <p:xfrm>
          <a:off x="1524000" y="5257800"/>
          <a:ext cx="5562600" cy="97047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42235"/>
                <a:gridCol w="2920365"/>
              </a:tblGrid>
              <a:tr h="504649">
                <a:tc>
                  <a:txBody>
                    <a:bodyPr/>
                    <a:lstStyle/>
                    <a:p>
                      <a:r>
                        <a:rPr lang="bn-BD" sz="1800" dirty="0" smtClean="0">
                          <a:solidFill>
                            <a:schemeClr val="bg1"/>
                          </a:solidFill>
                          <a:latin typeface="NikoshBAN" pitchFamily="2" charset="0"/>
                          <a:cs typeface="NikoshBAN" pitchFamily="2" charset="0"/>
                        </a:rPr>
                        <a:t>   ছোট</a:t>
                      </a:r>
                      <a:r>
                        <a:rPr lang="bn-BD" sz="1800" baseline="0" dirty="0" smtClean="0">
                          <a:solidFill>
                            <a:schemeClr val="bg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পিস্টন</a:t>
                      </a:r>
                      <a:endParaRPr lang="en-US" sz="1800" dirty="0">
                        <a:solidFill>
                          <a:schemeClr val="bg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NikoshBAN" pitchFamily="2" charset="0"/>
                          <a:cs typeface="NikoshBAN" pitchFamily="2" charset="0"/>
                        </a:rPr>
                        <a:t>       </a:t>
                      </a:r>
                      <a:r>
                        <a:rPr lang="bn-BD" sz="1800" dirty="0" smtClean="0">
                          <a:solidFill>
                            <a:schemeClr val="bg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বড় পিস্টন</a:t>
                      </a:r>
                      <a:endParaRPr lang="en-US" sz="2800" dirty="0">
                        <a:solidFill>
                          <a:schemeClr val="bg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5829">
                <a:tc>
                  <a:txBody>
                    <a:bodyPr/>
                    <a:lstStyle/>
                    <a:p>
                      <a:endParaRPr lang="en-US" sz="1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NikoshBAN" pitchFamily="2" charset="0"/>
                          <a:cs typeface="NikoshBAN" pitchFamily="2" charset="0"/>
                        </a:rPr>
                        <a:t>               </a:t>
                      </a:r>
                      <a:endParaRPr lang="en-US" sz="1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8600" y="3668845"/>
            <a:ext cx="55626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▫ </a:t>
            </a:r>
            <a:r>
              <a:rPr lang="bn-BD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চিত্রের মতো করে যন্ত্র গুলো সাজিয়ে নাও </a:t>
            </a:r>
            <a:endParaRPr lang="en-US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4132792"/>
            <a:ext cx="556260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▫ </a:t>
            </a:r>
            <a:r>
              <a:rPr lang="bn-BD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ছোট নলে বল প্রয়োগ কর </a:t>
            </a:r>
            <a:endParaRPr lang="en-US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212068"/>
            <a:ext cx="1219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কার্য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7599" y="185863"/>
            <a:ext cx="1905001" cy="58477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দ</a:t>
            </a:r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লগত</a:t>
            </a:r>
            <a:r>
              <a:rPr lang="en-US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849868"/>
            <a:ext cx="1371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: ১০ </a:t>
            </a:r>
            <a:r>
              <a:rPr lang="en-US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4" name="Frame 23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Half Frame 24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lf Frame 25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lf Frame 26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Half Frame 27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Half Frame 28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29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0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1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299" y="1522927"/>
            <a:ext cx="1866901" cy="19544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EC84-62EA-4221-82EE-D8B787FE09C6}" type="datetime1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6896101" y="2927627"/>
            <a:ext cx="990600" cy="1023406"/>
            <a:chOff x="5562600" y="2590800"/>
            <a:chExt cx="990600" cy="1023406"/>
          </a:xfrm>
        </p:grpSpPr>
        <p:sp>
          <p:nvSpPr>
            <p:cNvPr id="34" name="Snip Diagonal Corner Rectangle 33"/>
            <p:cNvSpPr/>
            <p:nvPr/>
          </p:nvSpPr>
          <p:spPr>
            <a:xfrm>
              <a:off x="5562600" y="2590800"/>
              <a:ext cx="990600" cy="1023406"/>
            </a:xfrm>
            <a:prstGeom prst="snip2Diag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5" name="Object 34">
              <a:hlinkClick r:id="" action="ppaction://ole?verb=0"/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1484006"/>
                </p:ext>
              </p:extLst>
            </p:nvPr>
          </p:nvGraphicFramePr>
          <p:xfrm>
            <a:off x="5690216" y="2797185"/>
            <a:ext cx="735367" cy="631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" name="Packager Shell Object" showAsIcon="1" r:id="rId6" imgW="914400" imgH="771480" progId="Package">
                    <p:embed/>
                  </p:oleObj>
                </mc:Choice>
                <mc:Fallback>
                  <p:oleObj name="Packager Shell Object" showAsIcon="1" r:id="rId6" imgW="914400" imgH="771480" progId="Packag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690216" y="2797185"/>
                          <a:ext cx="735367" cy="631815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TextBox 35"/>
          <p:cNvSpPr txBox="1"/>
          <p:nvPr/>
        </p:nvSpPr>
        <p:spPr>
          <a:xfrm>
            <a:off x="6150901" y="2227124"/>
            <a:ext cx="2379689" cy="523220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 টি লক্ষ কর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8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91885" y="266701"/>
            <a:ext cx="8360230" cy="6324599"/>
            <a:chOff x="478971" y="293914"/>
            <a:chExt cx="8055429" cy="6324599"/>
          </a:xfrm>
        </p:grpSpPr>
        <p:pic>
          <p:nvPicPr>
            <p:cNvPr id="35" name="Picture 3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9084" t="-3099" r="-16881" b="-3652"/>
            <a:stretch/>
          </p:blipFill>
          <p:spPr bwMode="auto">
            <a:xfrm>
              <a:off x="478971" y="293914"/>
              <a:ext cx="8055429" cy="632459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4408715" y="5029200"/>
              <a:ext cx="4680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408714" y="5181600"/>
              <a:ext cx="46808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408714" y="5334000"/>
              <a:ext cx="46808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419601" y="1600200"/>
              <a:ext cx="45719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419600" y="1752600"/>
              <a:ext cx="4572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429000" y="4572000"/>
              <a:ext cx="22098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657600" y="4724400"/>
              <a:ext cx="18288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886200" y="4876800"/>
              <a:ext cx="13716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48000" y="4114800"/>
              <a:ext cx="29718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00400" y="4267200"/>
              <a:ext cx="2667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352800" y="4419600"/>
              <a:ext cx="25146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048000" y="3657600"/>
              <a:ext cx="3048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048000" y="3810000"/>
              <a:ext cx="3048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048000" y="3962400"/>
              <a:ext cx="3048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48000" y="3200400"/>
              <a:ext cx="31242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743200" y="3352800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743200" y="3505200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200400" y="2743200"/>
              <a:ext cx="28194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124200" y="2895600"/>
              <a:ext cx="28956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048000" y="3048000"/>
              <a:ext cx="29718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657600" y="2286000"/>
              <a:ext cx="18288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429000" y="2438400"/>
              <a:ext cx="2286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352800" y="2590800"/>
              <a:ext cx="25146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419600" y="1905000"/>
              <a:ext cx="4680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408714" y="2013857"/>
              <a:ext cx="46808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886200" y="2133600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1838"/>
          <p:cNvSpPr txBox="1"/>
          <p:nvPr/>
        </p:nvSpPr>
        <p:spPr>
          <a:xfrm>
            <a:off x="446314" y="469456"/>
            <a:ext cx="365997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প্যাসকেলের সূত্রের প্রমান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1839"/>
          <p:cNvSpPr txBox="1"/>
          <p:nvPr/>
        </p:nvSpPr>
        <p:spPr>
          <a:xfrm>
            <a:off x="5270112" y="416086"/>
            <a:ext cx="317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প্রয়োগকৃত চাপ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বিন্দুমাত্র কমেনি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884"/>
          <p:cNvSpPr txBox="1"/>
          <p:nvPr/>
        </p:nvSpPr>
        <p:spPr>
          <a:xfrm>
            <a:off x="739001" y="5154387"/>
            <a:ext cx="317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প্রয়োগকৃত চাপ সকল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দিকে সঞ্চালিত হয়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885"/>
          <p:cNvSpPr txBox="1"/>
          <p:nvPr/>
        </p:nvSpPr>
        <p:spPr>
          <a:xfrm>
            <a:off x="5246914" y="5154386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প্রয়োগকৃত চাপ পাত্রের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গায়ে লম্বভাবে ক্রিয়া করে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3" name="Frame 6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Half Frame 6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Half Frame 6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Half Frame 6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Half Frame 6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Half Frame 6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Half Frame 6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Half Frame 6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Half Frame 7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2AAD-BCE1-4074-BF67-B43FB8479690}" type="datetime1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2104" y="702703"/>
            <a:ext cx="4152900" cy="5452593"/>
            <a:chOff x="838200" y="606916"/>
            <a:chExt cx="4152900" cy="564417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172"/>
            <a:stretch/>
          </p:blipFill>
          <p:spPr bwMode="auto">
            <a:xfrm>
              <a:off x="838200" y="606916"/>
              <a:ext cx="4152900" cy="5644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8"/>
            <p:cNvSpPr txBox="1"/>
            <p:nvPr/>
          </p:nvSpPr>
          <p:spPr>
            <a:xfrm>
              <a:off x="914400" y="1030069"/>
              <a:ext cx="2238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হাইড্রলিক প্রেস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" name="TextBox 10"/>
          <p:cNvSpPr txBox="1"/>
          <p:nvPr/>
        </p:nvSpPr>
        <p:spPr>
          <a:xfrm>
            <a:off x="4849935" y="702704"/>
            <a:ext cx="3651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 কোন নীতির উপর ভিত্তি করে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যন্ত্রটি তৈরি করা হয়েছে?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5061704" y="220039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বলবৃদ্ধিকরন নীতি</a:t>
            </a:r>
          </a:p>
        </p:txBody>
      </p:sp>
      <p:sp>
        <p:nvSpPr>
          <p:cNvPr id="5" name="TextBox 13"/>
          <p:cNvSpPr txBox="1"/>
          <p:nvPr/>
        </p:nvSpPr>
        <p:spPr>
          <a:xfrm>
            <a:off x="4963759" y="3064904"/>
            <a:ext cx="34243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 যন্ত্রটিতে প্যাসকেলের সূত্র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কীভাবে প্রয়োগ করা হয়েছে? 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4985504" y="4339415"/>
            <a:ext cx="3403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ছোট পিস্টনে অনুভূত চাপ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তরলের সবদিকে সঞ্চালিত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হয়ে বড় পিস্টনের উপর চাপ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প্রয়োগ করে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Frame 9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lf Frame 15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lf Frame 16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Half Frame 17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0E6C-A6FA-4C9F-B055-4EE19AB388F1}" type="datetime1">
              <a:rPr lang="en-US" smtClean="0"/>
              <a:t>11/30/2016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97311" y="343768"/>
            <a:ext cx="1447800" cy="64633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723668"/>
            <a:ext cx="819340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en-US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ছোট পিষ্টনে ২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cs typeface="NikoshBAN" pitchFamily="2" charset="0"/>
              </a:rPr>
              <a:t>N</a:t>
            </a:r>
            <a:r>
              <a:rPr lang="bn-BD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বল প্রয়োগ করলে বড় পিষ্টনে কত বল পাওয়া যাবে</a:t>
            </a:r>
            <a:r>
              <a:rPr lang="en-US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3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8" name="Frame 17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Half Frame 18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Half Frame 19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Half Frame 20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Half Frame 21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Half Frame 22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Half Frame 23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Half Frame 24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lf Frame 25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9590" y="1192879"/>
            <a:ext cx="80010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প্যাসকেলের সুত্রটি বল?</a:t>
            </a:r>
            <a:endParaRPr lang="en-US" sz="28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47" y="1857738"/>
            <a:ext cx="3086100" cy="2605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1" y="313438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৫০ গুন বড়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7214-8925-4760-913B-99D851BA0364}" type="datetime1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14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Frame 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Frame 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0" y="228600"/>
            <a:ext cx="2438400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 </a:t>
            </a:r>
            <a:endParaRPr lang="en-US" sz="48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529" y="485656"/>
            <a:ext cx="5292941" cy="5886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4983540"/>
            <a:ext cx="8077200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তরল পদার্থে চাপ প্রয়োগ করলে তা সকল দিকে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সমভাবে সঞ্চালিত হয়---বিশ্লেষণ কর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32" t="-3142" r="33187" b="18563"/>
          <a:stretch/>
        </p:blipFill>
        <p:spPr>
          <a:xfrm>
            <a:off x="4052386" y="4198203"/>
            <a:ext cx="489283" cy="785337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2420-F9B9-4F85-97E5-569E6838AC4C}" type="datetime1">
              <a:rPr lang="en-US" smtClean="0"/>
              <a:t>11/30/2016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1435103"/>
            <a:ext cx="8686800" cy="4813297"/>
            <a:chOff x="685800" y="2362200"/>
            <a:chExt cx="7543800" cy="3429000"/>
          </a:xfr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" name="Plaque 2"/>
            <p:cNvSpPr/>
            <p:nvPr/>
          </p:nvSpPr>
          <p:spPr>
            <a:xfrm>
              <a:off x="685800" y="2362200"/>
              <a:ext cx="7543800" cy="3429000"/>
            </a:xfrm>
            <a:prstGeom prst="plaqu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872570" y="3276822"/>
              <a:ext cx="3162301" cy="182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bn-BD" sz="40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বিজ্ঞান</a:t>
              </a:r>
            </a:p>
            <a:p>
              <a:r>
                <a:rPr lang="bn-BD" sz="32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নবম</a:t>
              </a:r>
              <a:r>
                <a:rPr lang="en-US" sz="32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-</a:t>
              </a:r>
              <a:r>
                <a:rPr lang="en-US" sz="3200" b="1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দশম</a:t>
              </a:r>
              <a:r>
                <a:rPr lang="bn-BD" sz="24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2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শ্রেণি </a:t>
              </a:r>
              <a:endPara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r>
                <a:rPr lang="bn-BD" sz="32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পঞ্চম</a:t>
              </a:r>
              <a:r>
                <a:rPr lang="en-US" sz="32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b="1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অধ্যায়</a:t>
              </a:r>
              <a:r>
                <a:rPr lang="en-US" sz="32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</a:p>
            <a:p>
              <a:r>
                <a:rPr lang="bn-BD" sz="32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পদার্থের অবস্থা ও চাপ</a:t>
              </a:r>
              <a:endPara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581400" y="2971800"/>
              <a:ext cx="0" cy="1992086"/>
            </a:xfrm>
            <a:prstGeom prst="line">
              <a:avLst/>
            </a:prstGeom>
            <a:grpFill/>
            <a:ln w="3810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800" y="3461657"/>
              <a:ext cx="0" cy="1295400"/>
            </a:xfrm>
            <a:prstGeom prst="line">
              <a:avLst/>
            </a:prstGeom>
            <a:grpFill/>
            <a:ln w="3810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429000" y="3309257"/>
              <a:ext cx="0" cy="1143000"/>
            </a:xfrm>
            <a:prstGeom prst="line">
              <a:avLst/>
            </a:prstGeom>
            <a:grpFill/>
            <a:ln w="38100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111914" y="3134283"/>
              <a:ext cx="3467100" cy="1709057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2000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সঞ্জীব</a:t>
              </a:r>
              <a:r>
                <a:rPr lang="en-US" sz="2000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000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কুমার</a:t>
              </a:r>
              <a:r>
                <a:rPr lang="en-US" sz="2000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000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বর্মন</a:t>
              </a:r>
              <a:endParaRPr lang="bn-BD" sz="2000" b="1" dirty="0" smtClean="0">
                <a:ln w="11430"/>
                <a:solidFill>
                  <a:srgbClr val="CCE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r>
                <a:rPr lang="bn-BD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     সহ</a:t>
              </a:r>
              <a:r>
                <a:rPr lang="en-US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কারী</a:t>
              </a:r>
              <a:r>
                <a:rPr lang="bn-BD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শিক্ষক</a:t>
              </a:r>
            </a:p>
            <a:p>
              <a:r>
                <a:rPr lang="en-US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কচুয়া</a:t>
              </a:r>
              <a:r>
                <a:rPr lang="en-US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হাট</a:t>
              </a:r>
              <a:r>
                <a:rPr lang="en-US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উচ্চ</a:t>
              </a:r>
              <a:r>
                <a:rPr lang="en-US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বিদ্যালয়</a:t>
              </a:r>
              <a:r>
                <a:rPr lang="bn-IN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,সাঘাটা</a:t>
              </a:r>
              <a:r>
                <a:rPr lang="en-US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,</a:t>
              </a:r>
              <a:r>
                <a:rPr lang="en-US" b="1" dirty="0" err="1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গাইবান্ধা</a:t>
              </a:r>
              <a:r>
                <a:rPr lang="bn-BD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endParaRPr lang="en-US" b="1" dirty="0" smtClean="0">
                <a:ln w="11430"/>
                <a:solidFill>
                  <a:srgbClr val="CCE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r>
                <a:rPr lang="en-US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মুঠোফোনঃ০১৭১৯ ৪৬৩৬৪৪</a:t>
              </a:r>
            </a:p>
            <a:p>
              <a:r>
                <a:rPr lang="en-US" sz="1200" b="1" dirty="0" smtClean="0">
                  <a:ln w="11430"/>
                  <a:solidFill>
                    <a:srgbClr val="CCEC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E-mail: sanjib.tqittc@gmail.com</a:t>
              </a:r>
              <a:endParaRPr lang="en-US" sz="1200" b="1" dirty="0">
                <a:ln w="11430"/>
                <a:solidFill>
                  <a:srgbClr val="CCE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905000" y="333376"/>
            <a:ext cx="4876800" cy="84137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Frame 10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lf Frame 15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lf Frame 16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Half Frame 17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Half Frame 18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9C73-49DA-4E08-AD84-DA6554F40EAD}" type="datetime1">
              <a:rPr lang="en-US" smtClean="0"/>
              <a:t>11/30/2016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935" y="1771655"/>
            <a:ext cx="1437408" cy="182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1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Frame 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Frame 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14600" y="1472625"/>
            <a:ext cx="3352800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পাঠে গুরত্বপূর্ন শব্দ  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2600" y="2743200"/>
            <a:ext cx="5486400" cy="138499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প্যাসকেল </a:t>
            </a:r>
          </a:p>
          <a:p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বলবৃদ্ধিকরণ নীতি </a:t>
            </a:r>
          </a:p>
          <a:p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উদ্ধমুখী বল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FE7-20ED-4651-A31D-735B924FBB9E}" type="datetime1">
              <a:rPr lang="en-US" smtClean="0"/>
              <a:t>11/30/2016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:\rough\Voilet-Flower-.jpg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9" b="11555"/>
          <a:stretch>
            <a:fillRect/>
          </a:stretch>
        </p:blipFill>
        <p:spPr bwMode="auto">
          <a:xfrm>
            <a:off x="76200" y="71437"/>
            <a:ext cx="9082088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49530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Frame 6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39F03-9465-4357-BE03-49F6D02F767F}" type="datetime1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33400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07340"/>
            <a:ext cx="8763000" cy="156966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সামসুদ্দিন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আহমেদ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তালুকদার,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প্রভাষক, টিটিসি, কুমিল্লা</a:t>
            </a:r>
          </a:p>
          <a:p>
            <a:pPr algn="ctr"/>
            <a:r>
              <a:rPr lang="bn-IN" sz="320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smtClean="0">
                <a:latin typeface="Nikosh" pitchFamily="2" charset="0"/>
                <a:cs typeface="Nikosh" pitchFamily="2" charset="0"/>
              </a:rPr>
              <a:t>মোসাম্মৎ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খাদিজা ইয়াসমিন,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সহকারী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ঢাকা</a:t>
            </a:r>
          </a:p>
          <a:p>
            <a:pPr algn="ctr"/>
            <a:r>
              <a:rPr lang="bn-IN" sz="3200" dirty="0" smtClean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মোঃ তাজুল ইসলাম,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সহকারী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পাবনা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0" name="Frame 19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Half Frame 20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Half Frame 21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Half Frame 22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Half Frame 23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Half Frame 24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lf Frame 25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lf Frame 26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Half Frame 27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C9E4D-D65B-46F0-A651-0EB6C40EAEE6}" type="datetime1">
              <a:rPr lang="en-US" smtClean="0"/>
              <a:t>11/30/2016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Frame 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Frame 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14600" y="693003"/>
            <a:ext cx="4191000" cy="83099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সম্মানিত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।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সেজন্য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।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2392740"/>
            <a:ext cx="7543800" cy="156966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সময় প্রয়োজনীয় পরামর্শ প্রতিটি</a:t>
            </a:r>
            <a:r>
              <a:rPr lang="en-US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স্লাইডের নিচে অর্থাৎ</a:t>
            </a:r>
            <a:r>
              <a:rPr lang="bn-BD" sz="2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 সংযোজন করা হয়েছে। আশা করি সম্মানিত শিক্ষকগণ পাঠটি উপস্থাপনের পূর্বে  উল্লেখিত</a:t>
            </a:r>
            <a:r>
              <a:rPr lang="en-US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Note</a:t>
            </a:r>
            <a:r>
              <a:rPr lang="en-US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দেখে নেবেন</a:t>
            </a:r>
            <a:r>
              <a:rPr lang="en-US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এবং </a:t>
            </a:r>
            <a:r>
              <a:rPr lang="en-US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F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bn-BD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চেপে উপস্থাপন শুরু করতে পারেন।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012" y="4990238"/>
            <a:ext cx="8227522" cy="584775"/>
          </a:xfrm>
          <a:prstGeom prst="rect">
            <a:avLst/>
          </a:prstGeom>
          <a:solidFill>
            <a:srgbClr val="0000FF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পাঠ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উপস্থাপনের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পূর্বে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পাঠের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সাথে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ডিজিটাল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কন্টেন্টটি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মিলিয়ে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নিন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04F4-2B3B-4933-8A20-61DF7923C1AE}" type="datetime1">
              <a:rPr lang="en-US" smtClean="0"/>
              <a:t>11/30/2016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Frame 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Frame 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876800" y="4311188"/>
            <a:ext cx="3796143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ইদুর হাতিকে তুলছে 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9820" y="4267200"/>
            <a:ext cx="4239491" cy="533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মানুষ গাড়িটি তুলছে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3" t="478"/>
          <a:stretch/>
        </p:blipFill>
        <p:spPr>
          <a:xfrm>
            <a:off x="4876800" y="940723"/>
            <a:ext cx="3733800" cy="30334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99" t="23769" r="13817" b="24232"/>
          <a:stretch/>
        </p:blipFill>
        <p:spPr>
          <a:xfrm>
            <a:off x="299820" y="922107"/>
            <a:ext cx="2143083" cy="15353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70709" y="5181600"/>
            <a:ext cx="5915891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ইহা যে সূত্র প্রয়োগে সম্ভব তা হলো . . .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228600"/>
            <a:ext cx="236220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কারণ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9EBE-3004-47AD-96C2-DE715CEE47F5}" type="datetime1">
              <a:rPr lang="en-US" smtClean="0"/>
              <a:t>11/30/2016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32" t="23947" r="13293" b="23579"/>
          <a:stretch/>
        </p:blipFill>
        <p:spPr>
          <a:xfrm>
            <a:off x="114078" y="52387"/>
            <a:ext cx="8915843" cy="6667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Frame 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Frame 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86060" y="2362200"/>
            <a:ext cx="55815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প্যাসকেলের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সূত্র</a:t>
            </a:r>
            <a:endParaRPr lang="bn-BD" sz="7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      Pascal’s Law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90FE-B6B9-4157-9B7E-EA8A4E9FB884}" type="datetime1">
              <a:rPr lang="en-US" smtClean="0"/>
              <a:t>11/30/2016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581400" y="609600"/>
            <a:ext cx="1676400" cy="60960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590800"/>
            <a:ext cx="8153400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প্যাসকেলের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সূত্র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বর্ণনা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752600"/>
            <a:ext cx="35052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…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648200"/>
            <a:ext cx="81534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</a:t>
            </a:r>
            <a:r>
              <a:rPr lang="bn-IN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দৈনন্দিন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প্যাসকেলের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সূত্রের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প্রয়োগ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উপলদ্ধি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453825"/>
            <a:ext cx="8153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প্যাসকেলের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সূত্রের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গাণিতিক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প্রদান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Frame 8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lf Frame 15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lf Frame 16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34A5-1A0F-453D-9E5E-BF549E6058B3}" type="datetime1">
              <a:rPr lang="en-US" smtClean="0"/>
              <a:t>11/30/2016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Frame 2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Half Frame 3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83970" y="381000"/>
            <a:ext cx="627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ছবির মানুষটি সম্পর্কে তোমরা ক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ী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জান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560" y="1153416"/>
            <a:ext cx="4228880" cy="4477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191000" y="585995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400" dirty="0">
              <a:solidFill>
                <a:srgbClr val="FF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5867400"/>
            <a:ext cx="4191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প্যাসকেল</a:t>
            </a:r>
            <a:r>
              <a:rPr lang="bn-BD" sz="3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Pascal </a:t>
            </a:r>
            <a:r>
              <a:rPr lang="bn-BD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)</a:t>
            </a:r>
            <a:endParaRPr lang="en-US" sz="28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94F6-9A9A-4F5D-9A81-5171BC46FF5B}" type="datetime1">
              <a:rPr lang="en-US" smtClean="0"/>
              <a:t>11/30/2016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esian1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464472"/>
            <a:ext cx="6248400" cy="3771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70534" y="1320225"/>
            <a:ext cx="56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evel 8"/>
          <p:cNvSpPr/>
          <p:nvPr/>
        </p:nvSpPr>
        <p:spPr>
          <a:xfrm>
            <a:off x="4008534" y="1398394"/>
            <a:ext cx="686091" cy="457200"/>
          </a:xfrm>
          <a:prstGeom prst="bevel">
            <a:avLst>
              <a:gd name="adj" fmla="val 50000"/>
            </a:avLst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97780" y="3352800"/>
            <a:ext cx="541020" cy="2378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97780" y="3505200"/>
            <a:ext cx="541020" cy="2378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97780" y="3657600"/>
            <a:ext cx="541020" cy="2378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97780" y="3810000"/>
            <a:ext cx="541020" cy="2378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33700" y="3502822"/>
            <a:ext cx="693420" cy="2378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933700" y="3655222"/>
            <a:ext cx="716280" cy="0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933700" y="3350422"/>
            <a:ext cx="686889" cy="0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957104" y="3812378"/>
            <a:ext cx="693420" cy="2378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67200" y="4192226"/>
            <a:ext cx="291" cy="532174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14800" y="4194604"/>
            <a:ext cx="291" cy="529796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72291" y="4194604"/>
            <a:ext cx="0" cy="529796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19891" y="4192226"/>
            <a:ext cx="0" cy="532174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95600" y="304800"/>
            <a:ext cx="2590800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প্যাসকেলের</a:t>
            </a:r>
            <a:r>
              <a:rPr lang="en-US" sz="36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সূত্র</a:t>
            </a:r>
            <a:endParaRPr lang="bn-BD" sz="3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015805"/>
            <a:ext cx="8077200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আবদ্ধ পাত্রে তরল বা বায়বীয় পদার্থের কোনো অংশের উপর বাইরে থেকে চাপ প্রয়োগ করলে সেই চাপ কিছু মাত্র না কমে তরল বা বায়বীয় পদার্থের সবদিকে সমান ভাবে সঞ্চালিত হয় 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Frame 28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29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1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3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4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5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6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7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C834-29B1-4413-8CF4-B3342420B76E}" type="datetime1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22222E-6 L 0.00417 0.055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46" y="1166812"/>
            <a:ext cx="3983889" cy="38909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448" y="1014413"/>
            <a:ext cx="3621608" cy="40671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945" y="5282625"/>
            <a:ext cx="786393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তরল পদার্থের উপর প্রয়োগকৃত চাপ সব দিকে সঞ্চালিত 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Frame 6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183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>
              <a:off x="228600" y="228600"/>
              <a:ext cx="304800" cy="30480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flipV="1">
              <a:off x="228600" y="6324600"/>
              <a:ext cx="281940" cy="28956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H="1" flipV="1">
              <a:off x="8610600" y="6228278"/>
              <a:ext cx="304800" cy="401122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>
            <a:xfrm flipH="1">
              <a:off x="8610600" y="228600"/>
              <a:ext cx="304800" cy="358140"/>
            </a:xfrm>
            <a:prstGeom prst="halfFram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>
              <a:off x="76200" y="762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rot="16200000">
              <a:off x="38100" y="60579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lf Frame 13"/>
            <p:cNvSpPr/>
            <p:nvPr/>
          </p:nvSpPr>
          <p:spPr>
            <a:xfrm rot="10800000">
              <a:off x="8305800" y="6095999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/>
            <p:cNvSpPr/>
            <p:nvPr/>
          </p:nvSpPr>
          <p:spPr>
            <a:xfrm rot="5400000">
              <a:off x="8343900" y="114300"/>
              <a:ext cx="762000" cy="685800"/>
            </a:xfrm>
            <a:prstGeom prst="halfFrame">
              <a:avLst>
                <a:gd name="adj1" fmla="val 24444"/>
                <a:gd name="adj2" fmla="val 2444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1400" y="381000"/>
            <a:ext cx="25908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প্যাসকেলের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সূত্র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F6CF-749E-4AC2-9560-9A4C64315621}" type="datetime1">
              <a:rPr lang="en-US" smtClean="0"/>
              <a:t>11/30/2016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sanjib.tqittc@gmail.com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948</Words>
  <Application>Microsoft Office PowerPoint</Application>
  <PresentationFormat>On-screen Show (4:3)</PresentationFormat>
  <Paragraphs>215</Paragraphs>
  <Slides>22</Slides>
  <Notes>17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Zadu</dc:creator>
  <cp:lastModifiedBy>User</cp:lastModifiedBy>
  <cp:revision>779</cp:revision>
  <dcterms:created xsi:type="dcterms:W3CDTF">2006-08-16T00:00:00Z</dcterms:created>
  <dcterms:modified xsi:type="dcterms:W3CDTF">2016-11-30T10:57:55Z</dcterms:modified>
</cp:coreProperties>
</file>